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17"/>
  </p:notesMasterIdLst>
  <p:handoutMasterIdLst>
    <p:handoutMasterId r:id="rId18"/>
  </p:handoutMasterIdLst>
  <p:sldIdLst>
    <p:sldId id="256" r:id="rId2"/>
    <p:sldId id="270" r:id="rId3"/>
    <p:sldId id="271" r:id="rId4"/>
    <p:sldId id="272" r:id="rId5"/>
    <p:sldId id="277" r:id="rId6"/>
    <p:sldId id="274" r:id="rId7"/>
    <p:sldId id="275" r:id="rId8"/>
    <p:sldId id="279" r:id="rId9"/>
    <p:sldId id="280" r:id="rId10"/>
    <p:sldId id="258" r:id="rId11"/>
    <p:sldId id="276" r:id="rId12"/>
    <p:sldId id="262" r:id="rId13"/>
    <p:sldId id="269" r:id="rId14"/>
    <p:sldId id="263" r:id="rId15"/>
    <p:sldId id="264" r:id="rId1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p:cViewPr varScale="1">
        <p:scale>
          <a:sx n="102" d="100"/>
          <a:sy n="102" d="100"/>
        </p:scale>
        <p:origin x="1212" y="11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77" d="100"/>
          <a:sy n="77" d="100"/>
        </p:scale>
        <p:origin x="3222" y="84"/>
      </p:cViewPr>
      <p:guideLst>
        <p:guide orient="horz" pos="3023"/>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431" tIns="48215" rIns="96431" bIns="48215" rtlCol="0"/>
          <a:lstStyle>
            <a:lvl1pPr algn="l">
              <a:defRPr sz="1200"/>
            </a:lvl1pPr>
          </a:lstStyle>
          <a:p>
            <a:endParaRPr lang="en-US" sz="1000"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143587" y="1"/>
            <a:ext cx="3169920" cy="480060"/>
          </a:xfrm>
          <a:prstGeom prst="rect">
            <a:avLst/>
          </a:prstGeom>
        </p:spPr>
        <p:txBody>
          <a:bodyPr vert="horz" lIns="96431" tIns="48215" rIns="96431" bIns="48215" rtlCol="0"/>
          <a:lstStyle>
            <a:lvl1pPr algn="r">
              <a:defRPr sz="1200"/>
            </a:lvl1pPr>
          </a:lstStyle>
          <a:p>
            <a:r>
              <a:rPr lang="en-US" sz="1000">
                <a:latin typeface="Arial" panose="020B0604020202020204" pitchFamily="34" charset="0"/>
                <a:cs typeface="Arial" panose="020B0604020202020204" pitchFamily="34" charset="0"/>
              </a:rPr>
              <a:t>6/28/2020 am</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119475"/>
            <a:ext cx="3169920" cy="480060"/>
          </a:xfrm>
          <a:prstGeom prst="rect">
            <a:avLst/>
          </a:prstGeom>
        </p:spPr>
        <p:txBody>
          <a:bodyPr vert="horz" lIns="96431" tIns="48215" rIns="96431" bIns="48215"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6431" tIns="48215" rIns="96431" bIns="48215" rtlCol="0" anchor="b"/>
          <a:lstStyle>
            <a:lvl1pPr algn="r">
              <a:defRPr sz="1200"/>
            </a:lvl1pPr>
          </a:lstStyle>
          <a:p>
            <a:fld id="{F370418F-1691-44DF-81E8-1ADB39D87397}" type="slidenum">
              <a:rPr lang="en-US" sz="1000">
                <a:latin typeface="Arial" panose="020B0604020202020204" pitchFamily="34" charset="0"/>
                <a:cs typeface="Arial" panose="020B0604020202020204" pitchFamily="34" charset="0"/>
              </a:rPr>
              <a:pPr/>
              <a:t>‹#›</a:t>
            </a:fld>
            <a:endParaRPr lang="en-US" sz="100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431" tIns="48215" rIns="96431" bIns="48215"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431" tIns="48215" rIns="96431" bIns="48215" rtlCol="0"/>
          <a:lstStyle>
            <a:lvl1pPr algn="r">
              <a:defRPr sz="1200"/>
            </a:lvl1pPr>
          </a:lstStyle>
          <a:p>
            <a:r>
              <a:rPr lang="en-US"/>
              <a:t>6/28/2020 am</a:t>
            </a:r>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431" tIns="48215" rIns="96431" bIns="4821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431" tIns="48215" rIns="96431" bIns="482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431" tIns="48215" rIns="96431" bIns="48215"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431" tIns="48215" rIns="96431" bIns="48215" rtlCol="0" anchor="b"/>
          <a:lstStyle>
            <a:lvl1pPr algn="r">
              <a:defRPr sz="1200"/>
            </a:lvl1pPr>
          </a:lstStyle>
          <a:p>
            <a:fld id="{3F9135A3-F174-4245-B7C8-1A440C6FCDAA}" type="slidenum">
              <a:rPr lang="en-US" smtClean="0"/>
              <a:pPr/>
              <a:t>‹#›</a:t>
            </a:fld>
            <a:endParaRPr lang="en-US"/>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9135A3-F174-4245-B7C8-1A440C6FCDAA}" type="slidenum">
              <a:rPr lang="en-US" smtClean="0"/>
              <a:pPr/>
              <a:t>15</a:t>
            </a:fld>
            <a:endParaRPr lang="en-US"/>
          </a:p>
        </p:txBody>
      </p:sp>
      <p:sp>
        <p:nvSpPr>
          <p:cNvPr id="5" name="Date Placeholder 4">
            <a:extLst>
              <a:ext uri="{FF2B5EF4-FFF2-40B4-BE49-F238E27FC236}">
                <a16:creationId xmlns:a16="http://schemas.microsoft.com/office/drawing/2014/main" id="{C4C35B4C-ABDC-4AE4-A3A5-F13379F85EE5}"/>
              </a:ext>
            </a:extLst>
          </p:cNvPr>
          <p:cNvSpPr>
            <a:spLocks noGrp="1"/>
          </p:cNvSpPr>
          <p:nvPr>
            <p:ph type="dt" idx="1"/>
          </p:nvPr>
        </p:nvSpPr>
        <p:spPr/>
        <p:txBody>
          <a:bodyPr/>
          <a:lstStyle/>
          <a:p>
            <a:r>
              <a:rPr lang="en-US"/>
              <a:t>6/28/2020 am</a:t>
            </a:r>
          </a:p>
        </p:txBody>
      </p:sp>
      <p:sp>
        <p:nvSpPr>
          <p:cNvPr id="6" name="Footer Placeholder 5">
            <a:extLst>
              <a:ext uri="{FF2B5EF4-FFF2-40B4-BE49-F238E27FC236}">
                <a16:creationId xmlns:a16="http://schemas.microsoft.com/office/drawing/2014/main" id="{2F8936BC-67B3-47A0-82FC-52A6E4B09381}"/>
              </a:ext>
            </a:extLst>
          </p:cNvPr>
          <p:cNvSpPr>
            <a:spLocks noGrp="1"/>
          </p:cNvSpPr>
          <p:nvPr>
            <p:ph type="ftr" sz="quarter" idx="4"/>
          </p:nvPr>
        </p:nvSpPr>
        <p:spPr/>
        <p:txBody>
          <a:bodyPr/>
          <a:lstStyle/>
          <a:p>
            <a:r>
              <a:rPr lang="en-US"/>
              <a:t>Micky Galloway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E569F3-5ED7-4863-9092-EA558B2BF5DA}" type="datetime1">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354695979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97385-2A1D-4493-814E-637936F81141}" type="datetime1">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19097140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97385-2A1D-4493-814E-637936F81141}" type="datetime1">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7592049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97385-2A1D-4493-814E-637936F81141}" type="datetime1">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F8DF3-A9AF-4358-9E61-225F7D43792D}"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913787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97385-2A1D-4493-814E-637936F81141}" type="datetime1">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347906223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497385-2A1D-4493-814E-637936F81141}" type="datetime1">
              <a:rPr lang="en-US" smtClean="0"/>
              <a:t>6/27/2020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388858228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497385-2A1D-4493-814E-637936F81141}" type="datetime1">
              <a:rPr lang="en-US" smtClean="0"/>
              <a:t>6/27/2020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8465836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5927B1-ACBA-43A6-8143-1F0364F937EA}" type="datetime1">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1094820702"/>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EB627-FDD9-4705-A6A9-E6F6AE822B49}" type="datetime1">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33729645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9F133C-2D78-4FF1-B758-85B01821542C}" type="datetime1">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126040845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AA3C0-5659-4252-B32F-345523475356}" type="datetime1">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409774130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DDE4F6-374B-40BE-BA1A-0853F6C870F5}" type="datetime1">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376672779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497385-2A1D-4493-814E-637936F81141}" type="datetime1">
              <a:rPr lang="en-US" smtClean="0"/>
              <a:t>6/27/2020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5563835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E64DFB-BAF8-46E0-9AB1-2E285EFBE996}" type="datetime1">
              <a:rPr lang="en-US" smtClean="0"/>
              <a:t>6/27/2020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271015119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3101B-2FB9-4835-AE91-834BDE21D885}" type="datetime1">
              <a:rPr lang="en-US" smtClean="0"/>
              <a:t>6/27/2020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51452474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8DCEF8-A0CB-4279-877E-0D852742FFC2}" type="datetime1">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426191603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12EA3-FD7F-4306-80D4-DF5C60E7F203}" type="datetime1">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F8DF3-A9AF-4358-9E61-225F7D43792D}" type="slidenum">
              <a:rPr lang="en-US" smtClean="0"/>
              <a:pPr/>
              <a:t>‹#›</a:t>
            </a:fld>
            <a:endParaRPr lang="en-US"/>
          </a:p>
        </p:txBody>
      </p:sp>
    </p:spTree>
    <p:extLst>
      <p:ext uri="{BB962C8B-B14F-4D97-AF65-F5344CB8AC3E}">
        <p14:creationId xmlns:p14="http://schemas.microsoft.com/office/powerpoint/2010/main" val="126100613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1497385-2A1D-4493-814E-637936F81141}" type="datetime1">
              <a:rPr lang="en-US" smtClean="0"/>
              <a:t>6/27/2020</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67F8DF3-A9AF-4358-9E61-225F7D43792D}" type="slidenum">
              <a:rPr lang="en-US" smtClean="0"/>
              <a:pPr/>
              <a:t>‹#›</a:t>
            </a:fld>
            <a:endParaRPr lang="en-US"/>
          </a:p>
        </p:txBody>
      </p:sp>
    </p:spTree>
    <p:extLst>
      <p:ext uri="{BB962C8B-B14F-4D97-AF65-F5344CB8AC3E}">
        <p14:creationId xmlns:p14="http://schemas.microsoft.com/office/powerpoint/2010/main" val="1720172547"/>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ransition>
    <p:fade thruBlk="1"/>
  </p:transition>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844016"/>
            <a:ext cx="7080026" cy="1754326"/>
          </a:xfrm>
        </p:spPr>
        <p:txBody>
          <a:bodyPr>
            <a:spAutoFit/>
          </a:bodyPr>
          <a:lstStyle/>
          <a:p>
            <a:r>
              <a:rPr lang="en-US" dirty="0">
                <a:solidFill>
                  <a:schemeClr val="tx1"/>
                </a:solidFill>
              </a:rPr>
              <a:t>Preaching Christ </a:t>
            </a:r>
            <a:br>
              <a:rPr lang="en-US" dirty="0">
                <a:solidFill>
                  <a:schemeClr val="tx1"/>
                </a:solidFill>
              </a:rPr>
            </a:br>
            <a:r>
              <a:rPr lang="en-US" dirty="0">
                <a:solidFill>
                  <a:schemeClr val="tx1"/>
                </a:solidFill>
              </a:rPr>
              <a:t>In Samaria</a:t>
            </a:r>
          </a:p>
        </p:txBody>
      </p:sp>
      <p:sp>
        <p:nvSpPr>
          <p:cNvPr id="3" name="Subtitle 2"/>
          <p:cNvSpPr>
            <a:spLocks noGrp="1"/>
          </p:cNvSpPr>
          <p:nvPr>
            <p:ph type="subTitle" idx="1"/>
          </p:nvPr>
        </p:nvSpPr>
        <p:spPr>
          <a:xfrm>
            <a:off x="1028020" y="3598339"/>
            <a:ext cx="7080026" cy="400110"/>
          </a:xfrm>
        </p:spPr>
        <p:txBody>
          <a:bodyPr>
            <a:spAutoFit/>
          </a:bodyPr>
          <a:lstStyle/>
          <a:p>
            <a:r>
              <a:rPr lang="en-US" dirty="0"/>
              <a:t>Acts Chapter 8</a:t>
            </a:r>
          </a:p>
        </p:txBody>
      </p:sp>
      <p:sp>
        <p:nvSpPr>
          <p:cNvPr id="4" name="Slide Number Placeholder 3"/>
          <p:cNvSpPr>
            <a:spLocks noGrp="1"/>
          </p:cNvSpPr>
          <p:nvPr>
            <p:ph type="sldNum" sz="quarter" idx="12"/>
          </p:nvPr>
        </p:nvSpPr>
        <p:spPr/>
        <p:txBody>
          <a:bodyPr/>
          <a:lstStyle/>
          <a:p>
            <a:fld id="{E67F8DF3-A9AF-4358-9E61-225F7D43792D}" type="slidenum">
              <a:rPr lang="en-US" smtClean="0"/>
              <a:pPr/>
              <a:t>1</a:t>
            </a:fld>
            <a:endParaRPr lang="en-US"/>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740882"/>
            <a:ext cx="7765322" cy="707886"/>
          </a:xfrm>
        </p:spPr>
        <p:txBody>
          <a:bodyPr>
            <a:spAutoFit/>
          </a:bodyPr>
          <a:lstStyle/>
          <a:p>
            <a:r>
              <a:rPr lang="en-US" dirty="0">
                <a:solidFill>
                  <a:schemeClr val="tx1"/>
                </a:solidFill>
              </a:rPr>
              <a:t>Jesus And The Samaritans</a:t>
            </a:r>
          </a:p>
        </p:txBody>
      </p:sp>
      <p:sp>
        <p:nvSpPr>
          <p:cNvPr id="3" name="Content Placeholder 2"/>
          <p:cNvSpPr>
            <a:spLocks noGrp="1"/>
          </p:cNvSpPr>
          <p:nvPr>
            <p:ph idx="1"/>
          </p:nvPr>
        </p:nvSpPr>
        <p:spPr>
          <a:xfrm>
            <a:off x="685346" y="1732450"/>
            <a:ext cx="7765322" cy="3080843"/>
          </a:xfrm>
        </p:spPr>
        <p:txBody>
          <a:bodyPr>
            <a:spAutoFit/>
          </a:bodyPr>
          <a:lstStyle/>
          <a:p>
            <a:r>
              <a:rPr lang="en-US" sz="3200" dirty="0">
                <a:solidFill>
                  <a:schemeClr val="tx1"/>
                </a:solidFill>
              </a:rPr>
              <a:t>Good Samaritan. Luke 10:30-37</a:t>
            </a:r>
          </a:p>
          <a:p>
            <a:r>
              <a:rPr lang="en-US" sz="3200" dirty="0">
                <a:solidFill>
                  <a:schemeClr val="tx1"/>
                </a:solidFill>
              </a:rPr>
              <a:t>Samaritan leper returns to give thanks. </a:t>
            </a:r>
            <a:br>
              <a:rPr lang="en-US" sz="3200" dirty="0">
                <a:solidFill>
                  <a:schemeClr val="tx1"/>
                </a:solidFill>
              </a:rPr>
            </a:br>
            <a:r>
              <a:rPr lang="en-US" sz="3200" dirty="0">
                <a:solidFill>
                  <a:schemeClr val="tx1"/>
                </a:solidFill>
              </a:rPr>
              <a:t>cf. Luke 17:16</a:t>
            </a:r>
          </a:p>
          <a:p>
            <a:r>
              <a:rPr lang="en-US" sz="3200" dirty="0">
                <a:solidFill>
                  <a:schemeClr val="tx1"/>
                </a:solidFill>
              </a:rPr>
              <a:t>Jesus called a Samaritan. John 8:48</a:t>
            </a:r>
          </a:p>
          <a:p>
            <a:r>
              <a:rPr lang="en-US" sz="3200" dirty="0">
                <a:solidFill>
                  <a:schemeClr val="tx1"/>
                </a:solidFill>
              </a:rPr>
              <a:t>Jesus and the Samaritan woman. John 4</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E67F8DF3-A9AF-4358-9E61-225F7D43792D}" type="slidenum">
              <a:rPr lang="en-US" smtClean="0"/>
              <a:pPr/>
              <a:t>10</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Palestine Days of Christ"/>
          <p:cNvPicPr>
            <a:picLocks noGrp="1" noChangeAspect="1" noChangeArrowheads="1"/>
          </p:cNvPicPr>
          <p:nvPr>
            <p:ph idx="1"/>
          </p:nvPr>
        </p:nvPicPr>
        <p:blipFill>
          <a:blip r:embed="rId2" cstate="print"/>
          <a:srcRect/>
          <a:stretch>
            <a:fillRect/>
          </a:stretch>
        </p:blipFill>
        <p:spPr>
          <a:xfrm>
            <a:off x="0" y="0"/>
            <a:ext cx="9144000" cy="6858000"/>
          </a:xfrm>
          <a:noFill/>
          <a:ln/>
        </p:spPr>
      </p:pic>
      <p:sp>
        <p:nvSpPr>
          <p:cNvPr id="17" name="Slide Number Placeholder 16"/>
          <p:cNvSpPr>
            <a:spLocks noGrp="1"/>
          </p:cNvSpPr>
          <p:nvPr>
            <p:ph type="sldNum" sz="quarter" idx="12"/>
          </p:nvPr>
        </p:nvSpPr>
        <p:spPr/>
        <p:txBody>
          <a:bodyPr/>
          <a:lstStyle/>
          <a:p>
            <a:fld id="{E67F8DF3-A9AF-4358-9E61-225F7D43792D}" type="slidenum">
              <a:rPr lang="en-US" smtClean="0"/>
              <a:pPr/>
              <a:t>11</a:t>
            </a:fld>
            <a:endParaRPr lang="en-US"/>
          </a:p>
        </p:txBody>
      </p:sp>
      <p:sp>
        <p:nvSpPr>
          <p:cNvPr id="7" name="Oval 6"/>
          <p:cNvSpPr/>
          <p:nvPr/>
        </p:nvSpPr>
        <p:spPr bwMode="auto">
          <a:xfrm rot="835663">
            <a:off x="4203774" y="2814956"/>
            <a:ext cx="2057400" cy="990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
        <p:nvSpPr>
          <p:cNvPr id="8" name="Rectangle 7"/>
          <p:cNvSpPr/>
          <p:nvPr/>
        </p:nvSpPr>
        <p:spPr>
          <a:xfrm>
            <a:off x="76984" y="5496069"/>
            <a:ext cx="4572000" cy="1323439"/>
          </a:xfrm>
          <a:prstGeom prst="rect">
            <a:avLst/>
          </a:prstGeom>
          <a:solidFill>
            <a:schemeClr val="bg1"/>
          </a:solidFill>
          <a:ln>
            <a:solidFill>
              <a:schemeClr val="tx1"/>
            </a:solidFill>
          </a:ln>
        </p:spPr>
        <p:txBody>
          <a:bodyPr>
            <a:spAutoFit/>
          </a:bodyPr>
          <a:lstStyle/>
          <a:p>
            <a:r>
              <a:rPr lang="en-US" sz="2000" dirty="0"/>
              <a:t>Acts 1:8, “ye shall be my witnesses both in Jerusalem, and in all Judaea and Samaria, and unto the uttermost part of the earth.”</a:t>
            </a:r>
            <a:endParaRPr lang="en-US" sz="2400" dirty="0"/>
          </a:p>
        </p:txBody>
      </p:sp>
      <p:sp>
        <p:nvSpPr>
          <p:cNvPr id="11" name="Oval 10"/>
          <p:cNvSpPr/>
          <p:nvPr/>
        </p:nvSpPr>
        <p:spPr bwMode="auto">
          <a:xfrm rot="835663">
            <a:off x="3698453" y="3960965"/>
            <a:ext cx="2057400" cy="139045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
        <p:nvSpPr>
          <p:cNvPr id="12" name="Oval 11"/>
          <p:cNvSpPr/>
          <p:nvPr/>
        </p:nvSpPr>
        <p:spPr bwMode="auto">
          <a:xfrm rot="835663">
            <a:off x="4785074" y="4303654"/>
            <a:ext cx="591082" cy="27690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cxnSp>
        <p:nvCxnSpPr>
          <p:cNvPr id="14" name="Straight Arrow Connector 13"/>
          <p:cNvCxnSpPr/>
          <p:nvPr/>
        </p:nvCxnSpPr>
        <p:spPr>
          <a:xfrm flipV="1">
            <a:off x="5410200" y="914400"/>
            <a:ext cx="9906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52400"/>
            <a:ext cx="7765322" cy="1323439"/>
          </a:xfrm>
        </p:spPr>
        <p:txBody>
          <a:bodyPr>
            <a:spAutoFit/>
          </a:bodyPr>
          <a:lstStyle/>
          <a:p>
            <a:r>
              <a:rPr lang="en-US" dirty="0">
                <a:solidFill>
                  <a:schemeClr val="tx1"/>
                </a:solidFill>
              </a:rPr>
              <a:t>Philip And The Samaritans</a:t>
            </a:r>
            <a:br>
              <a:rPr lang="en-US" dirty="0">
                <a:solidFill>
                  <a:schemeClr val="tx1"/>
                </a:solidFill>
              </a:rPr>
            </a:br>
            <a:r>
              <a:rPr lang="en-US" dirty="0">
                <a:solidFill>
                  <a:schemeClr val="tx1"/>
                </a:solidFill>
              </a:rPr>
              <a:t>Acts 8 … Transition</a:t>
            </a:r>
          </a:p>
        </p:txBody>
      </p:sp>
      <p:sp>
        <p:nvSpPr>
          <p:cNvPr id="3" name="Content Placeholder 2"/>
          <p:cNvSpPr>
            <a:spLocks noGrp="1"/>
          </p:cNvSpPr>
          <p:nvPr>
            <p:ph idx="1"/>
          </p:nvPr>
        </p:nvSpPr>
        <p:spPr>
          <a:xfrm>
            <a:off x="685346" y="1451744"/>
            <a:ext cx="7765322" cy="5358390"/>
          </a:xfrm>
        </p:spPr>
        <p:txBody>
          <a:bodyPr>
            <a:spAutoFit/>
          </a:bodyPr>
          <a:lstStyle/>
          <a:p>
            <a:r>
              <a:rPr lang="en-US" sz="2600" dirty="0">
                <a:solidFill>
                  <a:schemeClr val="tx1"/>
                </a:solidFill>
              </a:rPr>
              <a:t>Beginning.</a:t>
            </a:r>
          </a:p>
          <a:p>
            <a:pPr lvl="1"/>
            <a:r>
              <a:rPr lang="en-US" sz="2400" dirty="0">
                <a:solidFill>
                  <a:schemeClr val="tx1"/>
                </a:solidFill>
              </a:rPr>
              <a:t>3,000 – Acts 2:41</a:t>
            </a:r>
          </a:p>
          <a:p>
            <a:pPr lvl="1"/>
            <a:r>
              <a:rPr lang="en-US" sz="2400" dirty="0">
                <a:solidFill>
                  <a:schemeClr val="tx1"/>
                </a:solidFill>
              </a:rPr>
              <a:t>5,000 – Acts 4:4</a:t>
            </a:r>
          </a:p>
          <a:p>
            <a:pPr lvl="1"/>
            <a:r>
              <a:rPr lang="en-US" sz="2400" i="1" dirty="0">
                <a:solidFill>
                  <a:schemeClr val="tx1"/>
                </a:solidFill>
              </a:rPr>
              <a:t>“Multitudes”</a:t>
            </a:r>
            <a:r>
              <a:rPr lang="en-US" sz="2400" dirty="0">
                <a:solidFill>
                  <a:schemeClr val="tx1"/>
                </a:solidFill>
              </a:rPr>
              <a:t> – Acts 5:14</a:t>
            </a:r>
          </a:p>
          <a:p>
            <a:r>
              <a:rPr lang="en-US" sz="2600" dirty="0">
                <a:solidFill>
                  <a:schemeClr val="tx1"/>
                </a:solidFill>
              </a:rPr>
              <a:t>Transition. Acts 8</a:t>
            </a:r>
          </a:p>
          <a:p>
            <a:r>
              <a:rPr lang="en-US" sz="2600" dirty="0">
                <a:solidFill>
                  <a:schemeClr val="tx1"/>
                </a:solidFill>
              </a:rPr>
              <a:t>Philip preached the gospel. Acts 8:4-5</a:t>
            </a:r>
          </a:p>
          <a:p>
            <a:r>
              <a:rPr lang="en-US" sz="2600" dirty="0">
                <a:solidFill>
                  <a:schemeClr val="tx1"/>
                </a:solidFill>
              </a:rPr>
              <a:t>Samaritans were unlikely prospects. John 4:9</a:t>
            </a:r>
          </a:p>
          <a:p>
            <a:r>
              <a:rPr lang="en-US" sz="2600" dirty="0">
                <a:solidFill>
                  <a:schemeClr val="tx1"/>
                </a:solidFill>
              </a:rPr>
              <a:t>Conflict and triumph.</a:t>
            </a:r>
          </a:p>
          <a:p>
            <a:pPr lvl="1"/>
            <a:r>
              <a:rPr lang="en-US" sz="2400" dirty="0">
                <a:solidFill>
                  <a:schemeClr val="tx1"/>
                </a:solidFill>
              </a:rPr>
              <a:t>People gave heed. Acts 8:5-6</a:t>
            </a:r>
          </a:p>
          <a:p>
            <a:r>
              <a:rPr lang="en-US" sz="2600" dirty="0">
                <a:solidFill>
                  <a:schemeClr val="tx1"/>
                </a:solidFill>
              </a:rPr>
              <a:t>Persecution furthers the gospel. Acts 8:1,4</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E67F8DF3-A9AF-4358-9E61-225F7D43792D}" type="slidenum">
              <a:rPr lang="en-US" smtClean="0"/>
              <a:pPr/>
              <a:t>12</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1732450"/>
            <a:ext cx="7765322" cy="3182410"/>
          </a:xfrm>
        </p:spPr>
        <p:txBody>
          <a:bodyPr>
            <a:spAutoFit/>
          </a:bodyPr>
          <a:lstStyle/>
          <a:p>
            <a:r>
              <a:rPr lang="en-US" sz="2800" dirty="0">
                <a:solidFill>
                  <a:schemeClr val="tx1"/>
                </a:solidFill>
              </a:rPr>
              <a:t>Miracles served their purpose in this conversion. Verses 6-12</a:t>
            </a:r>
          </a:p>
          <a:p>
            <a:r>
              <a:rPr lang="en-US" sz="2800" dirty="0">
                <a:solidFill>
                  <a:schemeClr val="tx1"/>
                </a:solidFill>
              </a:rPr>
              <a:t>Philip and Simon. Acts 8:13</a:t>
            </a:r>
          </a:p>
          <a:p>
            <a:r>
              <a:rPr lang="en-US" sz="2800" dirty="0">
                <a:solidFill>
                  <a:schemeClr val="tx1"/>
                </a:solidFill>
              </a:rPr>
              <a:t>The power of the gospel. Romans 1:16; Acts 1:8</a:t>
            </a:r>
          </a:p>
          <a:p>
            <a:pPr lvl="1"/>
            <a:r>
              <a:rPr lang="en-US" sz="2400" dirty="0">
                <a:solidFill>
                  <a:schemeClr val="tx1"/>
                </a:solidFill>
              </a:rPr>
              <a:t>Broke the power of Simon over the Samaritans.</a:t>
            </a:r>
          </a:p>
          <a:p>
            <a:pPr lvl="1"/>
            <a:r>
              <a:rPr lang="en-US" sz="2400" dirty="0">
                <a:solidFill>
                  <a:schemeClr val="tx1"/>
                </a:solidFill>
              </a:rPr>
              <a:t>Brought Simon out of sorcery.</a:t>
            </a:r>
          </a:p>
        </p:txBody>
      </p:sp>
      <p:sp>
        <p:nvSpPr>
          <p:cNvPr id="4" name="Slide Number Placeholder 3"/>
          <p:cNvSpPr>
            <a:spLocks noGrp="1"/>
          </p:cNvSpPr>
          <p:nvPr>
            <p:ph type="sldNum" sz="quarter" idx="12"/>
          </p:nvPr>
        </p:nvSpPr>
        <p:spPr/>
        <p:txBody>
          <a:bodyPr/>
          <a:lstStyle/>
          <a:p>
            <a:fld id="{E67F8DF3-A9AF-4358-9E61-225F7D43792D}" type="slidenum">
              <a:rPr lang="en-US" smtClean="0"/>
              <a:pPr/>
              <a:t>13</a:t>
            </a:fld>
            <a:endParaRPr lang="en-US"/>
          </a:p>
        </p:txBody>
      </p:sp>
      <p:sp>
        <p:nvSpPr>
          <p:cNvPr id="7" name="Title 1">
            <a:extLst>
              <a:ext uri="{FF2B5EF4-FFF2-40B4-BE49-F238E27FC236}">
                <a16:creationId xmlns:a16="http://schemas.microsoft.com/office/drawing/2014/main" id="{D845536C-7437-4151-A7CA-0C15D3D1BB18}"/>
              </a:ext>
            </a:extLst>
          </p:cNvPr>
          <p:cNvSpPr>
            <a:spLocks noGrp="1"/>
          </p:cNvSpPr>
          <p:nvPr>
            <p:ph type="title"/>
          </p:nvPr>
        </p:nvSpPr>
        <p:spPr>
          <a:xfrm>
            <a:off x="685346" y="152400"/>
            <a:ext cx="7765322" cy="1323439"/>
          </a:xfrm>
        </p:spPr>
        <p:txBody>
          <a:bodyPr>
            <a:spAutoFit/>
          </a:bodyPr>
          <a:lstStyle/>
          <a:p>
            <a:r>
              <a:rPr lang="en-US" dirty="0">
                <a:solidFill>
                  <a:schemeClr val="tx1"/>
                </a:solidFill>
              </a:rPr>
              <a:t>Philip And The Samaritans</a:t>
            </a:r>
            <a:br>
              <a:rPr lang="en-US" dirty="0">
                <a:solidFill>
                  <a:schemeClr val="tx1"/>
                </a:solidFill>
              </a:rPr>
            </a:br>
            <a:r>
              <a:rPr lang="en-US" dirty="0">
                <a:solidFill>
                  <a:schemeClr val="tx1"/>
                </a:solidFill>
              </a:rPr>
              <a:t>Acts 8 … Transition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33106"/>
            <a:ext cx="7765322" cy="1323439"/>
          </a:xfrm>
        </p:spPr>
        <p:txBody>
          <a:bodyPr>
            <a:spAutoFit/>
          </a:bodyPr>
          <a:lstStyle/>
          <a:p>
            <a:r>
              <a:rPr lang="en-US" dirty="0">
                <a:solidFill>
                  <a:schemeClr val="tx1"/>
                </a:solidFill>
              </a:rPr>
              <a:t>What It Means To Preach Christ</a:t>
            </a:r>
            <a:br>
              <a:rPr lang="en-US" dirty="0">
                <a:solidFill>
                  <a:schemeClr val="tx1"/>
                </a:solidFill>
              </a:rPr>
            </a:br>
            <a:r>
              <a:rPr lang="en-US" dirty="0">
                <a:solidFill>
                  <a:schemeClr val="tx1"/>
                </a:solidFill>
              </a:rPr>
              <a:t>Acts 8:35</a:t>
            </a:r>
          </a:p>
        </p:txBody>
      </p:sp>
      <p:sp>
        <p:nvSpPr>
          <p:cNvPr id="3" name="Content Placeholder 2"/>
          <p:cNvSpPr>
            <a:spLocks noGrp="1"/>
          </p:cNvSpPr>
          <p:nvPr>
            <p:ph idx="1"/>
          </p:nvPr>
        </p:nvSpPr>
        <p:spPr>
          <a:xfrm>
            <a:off x="529180" y="1732450"/>
            <a:ext cx="8077654" cy="4028795"/>
          </a:xfrm>
        </p:spPr>
        <p:txBody>
          <a:bodyPr>
            <a:spAutoFit/>
          </a:bodyPr>
          <a:lstStyle/>
          <a:p>
            <a:r>
              <a:rPr lang="en-US" sz="2800" dirty="0">
                <a:solidFill>
                  <a:schemeClr val="tx1"/>
                </a:solidFill>
              </a:rPr>
              <a:t>The Sonship of Jesus. cf. Acts 9:20; Jesus’ claims.</a:t>
            </a:r>
          </a:p>
          <a:p>
            <a:r>
              <a:rPr lang="en-US" sz="2800" dirty="0">
                <a:solidFill>
                  <a:schemeClr val="tx1"/>
                </a:solidFill>
              </a:rPr>
              <a:t>The gospel of Christ. 1 Corinthians 1:23 </a:t>
            </a:r>
            <a:r>
              <a:rPr lang="en-US" sz="2800" i="1" dirty="0">
                <a:solidFill>
                  <a:schemeClr val="tx1"/>
                </a:solidFill>
              </a:rPr>
              <a:t>“Christ crucified.” </a:t>
            </a:r>
            <a:r>
              <a:rPr lang="en-US" sz="2800" dirty="0">
                <a:solidFill>
                  <a:schemeClr val="tx1"/>
                </a:solidFill>
              </a:rPr>
              <a:t>(2:2); cf.1 Corinthians 15:1; cf. Mark 16:15ff</a:t>
            </a:r>
          </a:p>
          <a:p>
            <a:r>
              <a:rPr lang="en-US" sz="2800" dirty="0">
                <a:solidFill>
                  <a:schemeClr val="tx1"/>
                </a:solidFill>
              </a:rPr>
              <a:t>Concerning the kingdom (church).</a:t>
            </a:r>
            <a:br>
              <a:rPr lang="en-US" sz="2800" dirty="0">
                <a:solidFill>
                  <a:schemeClr val="tx1"/>
                </a:solidFill>
              </a:rPr>
            </a:br>
            <a:r>
              <a:rPr lang="en-US" sz="2800" dirty="0">
                <a:solidFill>
                  <a:schemeClr val="tx1"/>
                </a:solidFill>
              </a:rPr>
              <a:t>Acts 8:5,12; Acts 28:31; Matthew 16:18-19</a:t>
            </a:r>
          </a:p>
          <a:p>
            <a:r>
              <a:rPr lang="en-US" sz="2800" dirty="0">
                <a:solidFill>
                  <a:schemeClr val="tx1"/>
                </a:solidFill>
              </a:rPr>
              <a:t>The name of Jesus. Philippians 2:9; Acts 4:12; </a:t>
            </a:r>
            <a:br>
              <a:rPr lang="en-US" sz="2800" dirty="0">
                <a:solidFill>
                  <a:schemeClr val="tx1"/>
                </a:solidFill>
              </a:rPr>
            </a:br>
            <a:r>
              <a:rPr lang="en-US" sz="2800" dirty="0">
                <a:solidFill>
                  <a:schemeClr val="tx1"/>
                </a:solidFill>
              </a:rPr>
              <a:t>Colossians 3:17</a:t>
            </a:r>
          </a:p>
        </p:txBody>
      </p:sp>
      <p:sp>
        <p:nvSpPr>
          <p:cNvPr id="4" name="Slide Number Placeholder 3"/>
          <p:cNvSpPr>
            <a:spLocks noGrp="1"/>
          </p:cNvSpPr>
          <p:nvPr>
            <p:ph type="sldNum" sz="quarter" idx="12"/>
          </p:nvPr>
        </p:nvSpPr>
        <p:spPr/>
        <p:txBody>
          <a:bodyPr/>
          <a:lstStyle/>
          <a:p>
            <a:fld id="{E67F8DF3-A9AF-4358-9E61-225F7D43792D}" type="slidenum">
              <a:rPr lang="en-US" smtClean="0"/>
              <a:pPr/>
              <a:t>14</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433106"/>
            <a:ext cx="7765322" cy="1323439"/>
          </a:xfrm>
        </p:spPr>
        <p:txBody>
          <a:bodyPr>
            <a:spAutoFit/>
          </a:bodyPr>
          <a:lstStyle/>
          <a:p>
            <a:r>
              <a:rPr lang="en-US" dirty="0">
                <a:solidFill>
                  <a:schemeClr val="tx1"/>
                </a:solidFill>
              </a:rPr>
              <a:t>What It Means To Preach Christ</a:t>
            </a:r>
            <a:br>
              <a:rPr lang="en-US" dirty="0">
                <a:solidFill>
                  <a:schemeClr val="tx1"/>
                </a:solidFill>
              </a:rPr>
            </a:br>
            <a:r>
              <a:rPr lang="en-US" dirty="0">
                <a:solidFill>
                  <a:schemeClr val="tx1"/>
                </a:solidFill>
              </a:rPr>
              <a:t>Acts 8</a:t>
            </a:r>
          </a:p>
        </p:txBody>
      </p:sp>
      <p:sp>
        <p:nvSpPr>
          <p:cNvPr id="3" name="Content Placeholder 2"/>
          <p:cNvSpPr>
            <a:spLocks noGrp="1"/>
          </p:cNvSpPr>
          <p:nvPr>
            <p:ph idx="1"/>
          </p:nvPr>
        </p:nvSpPr>
        <p:spPr>
          <a:xfrm>
            <a:off x="685346" y="1732450"/>
            <a:ext cx="7765322" cy="3093154"/>
          </a:xfrm>
        </p:spPr>
        <p:txBody>
          <a:bodyPr>
            <a:spAutoFit/>
          </a:bodyPr>
          <a:lstStyle/>
          <a:p>
            <a:r>
              <a:rPr lang="en-US" sz="2800" dirty="0">
                <a:solidFill>
                  <a:schemeClr val="tx1"/>
                </a:solidFill>
              </a:rPr>
              <a:t>Baptism. Acts 8:35-36</a:t>
            </a:r>
          </a:p>
          <a:p>
            <a:r>
              <a:rPr lang="en-US" sz="2800" dirty="0">
                <a:solidFill>
                  <a:schemeClr val="tx1"/>
                </a:solidFill>
              </a:rPr>
              <a:t>Beginning with Scripture. Acts 8:35; Isaiah 53; </a:t>
            </a:r>
            <a:br>
              <a:rPr lang="en-US" sz="2800" dirty="0">
                <a:solidFill>
                  <a:schemeClr val="tx1"/>
                </a:solidFill>
              </a:rPr>
            </a:br>
            <a:r>
              <a:rPr lang="en-US" sz="2800" dirty="0">
                <a:solidFill>
                  <a:schemeClr val="tx1"/>
                </a:solidFill>
              </a:rPr>
              <a:t>1 Timothy 4:16; Acts 17:2-3</a:t>
            </a:r>
          </a:p>
          <a:p>
            <a:pPr lvl="1"/>
            <a:r>
              <a:rPr lang="en-US" sz="2400" dirty="0">
                <a:solidFill>
                  <a:schemeClr val="tx1"/>
                </a:solidFill>
              </a:rPr>
              <a:t>Beginning where the learner is.</a:t>
            </a:r>
          </a:p>
          <a:p>
            <a:r>
              <a:rPr lang="en-US" sz="2800" dirty="0">
                <a:solidFill>
                  <a:schemeClr val="tx1"/>
                </a:solidFill>
              </a:rPr>
              <a:t>Open your mouth. Acts 8:38; 10:34; 15:7, 27; Ephesians 6:19</a:t>
            </a:r>
          </a:p>
        </p:txBody>
      </p:sp>
      <p:sp>
        <p:nvSpPr>
          <p:cNvPr id="4" name="Slide Number Placeholder 3"/>
          <p:cNvSpPr>
            <a:spLocks noGrp="1"/>
          </p:cNvSpPr>
          <p:nvPr>
            <p:ph type="sldNum" sz="quarter" idx="12"/>
          </p:nvPr>
        </p:nvSpPr>
        <p:spPr/>
        <p:txBody>
          <a:bodyPr/>
          <a:lstStyle/>
          <a:p>
            <a:fld id="{E67F8DF3-A9AF-4358-9E61-225F7D43792D}" type="slidenum">
              <a:rPr lang="en-US" smtClean="0"/>
              <a:pPr/>
              <a:t>15</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Jeroboam II"/>
          <p:cNvPicPr>
            <a:picLocks noGrp="1" noChangeAspect="1" noChangeArrowheads="1"/>
          </p:cNvPicPr>
          <p:nvPr>
            <p:ph idx="1"/>
          </p:nvPr>
        </p:nvPicPr>
        <p:blipFill>
          <a:blip r:embed="rId2" cstate="print"/>
          <a:srcRect/>
          <a:stretch>
            <a:fillRect/>
          </a:stretch>
        </p:blipFill>
        <p:spPr>
          <a:xfrm>
            <a:off x="0" y="0"/>
            <a:ext cx="9144000" cy="6858000"/>
          </a:xfrm>
          <a:noFill/>
          <a:ln/>
        </p:spPr>
      </p:pic>
      <p:sp>
        <p:nvSpPr>
          <p:cNvPr id="6" name="Slide Number Placeholder 5"/>
          <p:cNvSpPr>
            <a:spLocks noGrp="1"/>
          </p:cNvSpPr>
          <p:nvPr>
            <p:ph type="sldNum" sz="quarter" idx="12"/>
          </p:nvPr>
        </p:nvSpPr>
        <p:spPr/>
        <p:txBody>
          <a:bodyPr/>
          <a:lstStyle/>
          <a:p>
            <a:fld id="{E67F8DF3-A9AF-4358-9E61-225F7D43792D}" type="slidenum">
              <a:rPr lang="en-US" smtClean="0"/>
              <a:pPr/>
              <a:t>2</a:t>
            </a:fld>
            <a:endParaRPr lang="en-US"/>
          </a:p>
        </p:txBody>
      </p:sp>
      <p:sp>
        <p:nvSpPr>
          <p:cNvPr id="4" name="Title 1"/>
          <p:cNvSpPr txBox="1">
            <a:spLocks/>
          </p:cNvSpPr>
          <p:nvPr/>
        </p:nvSpPr>
        <p:spPr bwMode="auto">
          <a:xfrm>
            <a:off x="76984" y="47919"/>
            <a:ext cx="2818616" cy="12003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effectLst>
                  <a:outerShdw blurRad="38100" dist="38100" dir="2700000" algn="tl">
                    <a:srgbClr val="000000"/>
                  </a:outerShdw>
                </a:effectLst>
                <a:uLnTx/>
                <a:uFillTx/>
                <a:latin typeface="+mj-lt"/>
                <a:ea typeface="+mj-ea"/>
                <a:cs typeface="+mj-cs"/>
              </a:rPr>
              <a:t>Origin of the Samaritans</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Judah After the Fall"/>
          <p:cNvPicPr>
            <a:picLocks noGrp="1" noChangeAspect="1" noChangeArrowheads="1"/>
          </p:cNvPicPr>
          <p:nvPr>
            <p:ph idx="1"/>
          </p:nvPr>
        </p:nvPicPr>
        <p:blipFill>
          <a:blip r:embed="rId2" cstate="print"/>
          <a:srcRect/>
          <a:stretch>
            <a:fillRect/>
          </a:stretch>
        </p:blipFill>
        <p:spPr>
          <a:xfrm>
            <a:off x="0" y="0"/>
            <a:ext cx="9144000" cy="6858000"/>
          </a:xfrm>
          <a:noFill/>
          <a:ln/>
        </p:spPr>
      </p:pic>
      <p:sp>
        <p:nvSpPr>
          <p:cNvPr id="11" name="Slide Number Placeholder 10"/>
          <p:cNvSpPr>
            <a:spLocks noGrp="1"/>
          </p:cNvSpPr>
          <p:nvPr>
            <p:ph type="sldNum" sz="quarter" idx="12"/>
          </p:nvPr>
        </p:nvSpPr>
        <p:spPr/>
        <p:txBody>
          <a:bodyPr/>
          <a:lstStyle/>
          <a:p>
            <a:fld id="{E67F8DF3-A9AF-4358-9E61-225F7D43792D}" type="slidenum">
              <a:rPr lang="en-US" smtClean="0"/>
              <a:pPr/>
              <a:t>3</a:t>
            </a:fld>
            <a:endParaRPr lang="en-US"/>
          </a:p>
        </p:txBody>
      </p:sp>
      <p:sp>
        <p:nvSpPr>
          <p:cNvPr id="5" name="Oval 4"/>
          <p:cNvSpPr/>
          <p:nvPr/>
        </p:nvSpPr>
        <p:spPr bwMode="auto">
          <a:xfrm rot="19371977">
            <a:off x="2681211" y="3213229"/>
            <a:ext cx="2057400" cy="990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
        <p:nvSpPr>
          <p:cNvPr id="8" name="Line Callout 1 7"/>
          <p:cNvSpPr/>
          <p:nvPr/>
        </p:nvSpPr>
        <p:spPr bwMode="auto">
          <a:xfrm>
            <a:off x="5324573" y="2895600"/>
            <a:ext cx="3057427" cy="990600"/>
          </a:xfrm>
          <a:prstGeom prst="borderCallout1">
            <a:avLst>
              <a:gd name="adj1" fmla="val 9808"/>
              <a:gd name="adj2" fmla="val 98"/>
              <a:gd name="adj3" fmla="val 67791"/>
              <a:gd name="adj4" fmla="val -27092"/>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2800" dirty="0"/>
              <a:t>Assyrian Captivity</a:t>
            </a:r>
          </a:p>
          <a:p>
            <a:r>
              <a:rPr lang="en-US" sz="2800" dirty="0"/>
              <a:t> 2 Kings 17</a:t>
            </a:r>
          </a:p>
        </p:txBody>
      </p:sp>
      <p:sp>
        <p:nvSpPr>
          <p:cNvPr id="10" name="Title 1"/>
          <p:cNvSpPr txBox="1">
            <a:spLocks/>
          </p:cNvSpPr>
          <p:nvPr/>
        </p:nvSpPr>
        <p:spPr bwMode="auto">
          <a:xfrm>
            <a:off x="6251448" y="47936"/>
            <a:ext cx="2816352" cy="12003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effectLst>
                  <a:outerShdw blurRad="38100" dist="38100" dir="2700000" algn="tl">
                    <a:srgbClr val="000000"/>
                  </a:outerShdw>
                </a:effectLst>
                <a:uLnTx/>
                <a:uFillTx/>
                <a:latin typeface="+mj-lt"/>
                <a:ea typeface="+mj-ea"/>
                <a:cs typeface="+mj-cs"/>
              </a:rPr>
              <a:t>Origin of the Samaritans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Assyrian"/>
          <p:cNvPicPr>
            <a:picLocks noGrp="1" noChangeAspect="1" noChangeArrowheads="1"/>
          </p:cNvPicPr>
          <p:nvPr>
            <p:ph idx="1"/>
          </p:nvPr>
        </p:nvPicPr>
        <p:blipFill>
          <a:blip r:embed="rId2" cstate="print"/>
          <a:srcRect/>
          <a:stretch>
            <a:fillRect/>
          </a:stretch>
        </p:blipFill>
        <p:spPr>
          <a:xfrm>
            <a:off x="0" y="0"/>
            <a:ext cx="9144000" cy="6858000"/>
          </a:xfrm>
          <a:noFill/>
          <a:ln/>
        </p:spPr>
      </p:pic>
      <p:sp>
        <p:nvSpPr>
          <p:cNvPr id="14" name="Slide Number Placeholder 13"/>
          <p:cNvSpPr>
            <a:spLocks noGrp="1"/>
          </p:cNvSpPr>
          <p:nvPr>
            <p:ph type="sldNum" sz="quarter" idx="12"/>
          </p:nvPr>
        </p:nvSpPr>
        <p:spPr/>
        <p:txBody>
          <a:bodyPr/>
          <a:lstStyle/>
          <a:p>
            <a:fld id="{E67F8DF3-A9AF-4358-9E61-225F7D43792D}" type="slidenum">
              <a:rPr lang="en-US" smtClean="0"/>
              <a:pPr/>
              <a:t>4</a:t>
            </a:fld>
            <a:endParaRPr lang="en-US"/>
          </a:p>
        </p:txBody>
      </p:sp>
      <p:cxnSp>
        <p:nvCxnSpPr>
          <p:cNvPr id="8" name="Straight Arrow Connector 7"/>
          <p:cNvCxnSpPr/>
          <p:nvPr/>
        </p:nvCxnSpPr>
        <p:spPr bwMode="auto">
          <a:xfrm flipH="1">
            <a:off x="4248346" y="2971800"/>
            <a:ext cx="1600200" cy="381000"/>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sp>
        <p:nvSpPr>
          <p:cNvPr id="13" name="Title 1"/>
          <p:cNvSpPr txBox="1">
            <a:spLocks/>
          </p:cNvSpPr>
          <p:nvPr/>
        </p:nvSpPr>
        <p:spPr bwMode="auto">
          <a:xfrm>
            <a:off x="57346" y="57363"/>
            <a:ext cx="2816352" cy="12003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effectLst>
                  <a:outerShdw blurRad="38100" dist="38100" dir="2700000" algn="tl">
                    <a:srgbClr val="000000"/>
                  </a:outerShdw>
                </a:effectLst>
                <a:uLnTx/>
                <a:uFillTx/>
                <a:latin typeface="+mj-lt"/>
                <a:ea typeface="+mj-ea"/>
                <a:cs typeface="+mj-cs"/>
              </a:rPr>
              <a:t>Origin of the Samaritans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pic>
        <p:nvPicPr>
          <p:cNvPr id="17411" name="Picture 3" descr="Babylonian"/>
          <p:cNvPicPr>
            <a:picLocks noGrp="1" noChangeAspect="1" noChangeArrowheads="1"/>
          </p:cNvPicPr>
          <p:nvPr>
            <p:ph idx="1"/>
          </p:nvPr>
        </p:nvPicPr>
        <p:blipFill>
          <a:blip r:embed="rId2" cstate="print"/>
          <a:srcRect/>
          <a:stretch>
            <a:fillRect/>
          </a:stretch>
        </p:blipFill>
        <p:spPr>
          <a:xfrm>
            <a:off x="0" y="0"/>
            <a:ext cx="9144000" cy="6858000"/>
          </a:xfrm>
          <a:noFill/>
          <a:ln/>
        </p:spPr>
      </p:pic>
      <p:sp>
        <p:nvSpPr>
          <p:cNvPr id="5" name="Slide Number Placeholder 4"/>
          <p:cNvSpPr>
            <a:spLocks noGrp="1"/>
          </p:cNvSpPr>
          <p:nvPr>
            <p:ph type="sldNum" sz="quarter" idx="12"/>
          </p:nvPr>
        </p:nvSpPr>
        <p:spPr/>
        <p:txBody>
          <a:bodyPr/>
          <a:lstStyle/>
          <a:p>
            <a:fld id="{E67F8DF3-A9AF-4358-9E61-225F7D43792D}" type="slidenum">
              <a:rPr lang="en-US" smtClean="0"/>
              <a:pPr/>
              <a:t>5</a:t>
            </a:fld>
            <a:endParaRPr lang="en-US"/>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MedoPersian"/>
          <p:cNvPicPr>
            <a:picLocks noGrp="1" noChangeAspect="1" noChangeArrowheads="1"/>
          </p:cNvPicPr>
          <p:nvPr>
            <p:ph idx="1"/>
          </p:nvPr>
        </p:nvPicPr>
        <p:blipFill>
          <a:blip r:embed="rId2" cstate="print"/>
          <a:srcRect/>
          <a:stretch>
            <a:fillRect/>
          </a:stretch>
        </p:blipFill>
        <p:spPr>
          <a:xfrm>
            <a:off x="0" y="0"/>
            <a:ext cx="9144000" cy="6858000"/>
          </a:xfrm>
          <a:noFill/>
          <a:ln/>
        </p:spPr>
      </p:pic>
      <p:sp>
        <p:nvSpPr>
          <p:cNvPr id="6" name="Slide Number Placeholder 5"/>
          <p:cNvSpPr>
            <a:spLocks noGrp="1"/>
          </p:cNvSpPr>
          <p:nvPr>
            <p:ph type="sldNum" sz="quarter" idx="12"/>
          </p:nvPr>
        </p:nvSpPr>
        <p:spPr/>
        <p:txBody>
          <a:bodyPr/>
          <a:lstStyle/>
          <a:p>
            <a:fld id="{E67F8DF3-A9AF-4358-9E61-225F7D43792D}" type="slidenum">
              <a:rPr lang="en-US" smtClean="0"/>
              <a:pPr/>
              <a:t>6</a:t>
            </a:fld>
            <a:endParaRPr lang="en-US"/>
          </a:p>
        </p:txBody>
      </p:sp>
      <p:sp>
        <p:nvSpPr>
          <p:cNvPr id="5" name="Title 1"/>
          <p:cNvSpPr txBox="1">
            <a:spLocks/>
          </p:cNvSpPr>
          <p:nvPr/>
        </p:nvSpPr>
        <p:spPr bwMode="auto">
          <a:xfrm>
            <a:off x="57346" y="58869"/>
            <a:ext cx="9015984" cy="224676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b="1" kern="0" noProof="0" dirty="0">
                <a:latin typeface="+mj-lt"/>
                <a:ea typeface="+mj-ea"/>
                <a:cs typeface="+mj-cs"/>
              </a:rPr>
              <a:t>Jews And Samaritans: </a:t>
            </a:r>
          </a:p>
          <a:p>
            <a:pPr fontAlgn="base">
              <a:spcBef>
                <a:spcPct val="0"/>
              </a:spcBef>
              <a:spcAft>
                <a:spcPct val="0"/>
              </a:spcAft>
            </a:pPr>
            <a:r>
              <a:rPr lang="en-US" sz="2800" b="1" kern="0" noProof="0" dirty="0">
                <a:latin typeface="+mj-lt"/>
                <a:ea typeface="+mj-ea"/>
                <a:cs typeface="+mj-cs"/>
              </a:rPr>
              <a:t>During the restoration, t</a:t>
            </a:r>
            <a:r>
              <a:rPr lang="en-US" sz="2800" b="1" dirty="0"/>
              <a:t>he Samaritan’s help was refused in the rebuilding of Jerusalem, furthering the embitterment between these two groups. Ezra 4:3-4;</a:t>
            </a:r>
            <a:br>
              <a:rPr lang="en-US" sz="2800" b="1" dirty="0"/>
            </a:br>
            <a:r>
              <a:rPr lang="en-US" sz="2800" b="1" dirty="0"/>
              <a:t>cf. Nehemiah 2:10</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Palestine Days of Christ"/>
          <p:cNvPicPr>
            <a:picLocks noGrp="1" noChangeAspect="1" noChangeArrowheads="1"/>
          </p:cNvPicPr>
          <p:nvPr>
            <p:ph idx="1"/>
          </p:nvPr>
        </p:nvPicPr>
        <p:blipFill>
          <a:blip r:embed="rId2" cstate="print"/>
          <a:srcRect/>
          <a:stretch>
            <a:fillRect/>
          </a:stretch>
        </p:blipFill>
        <p:spPr>
          <a:xfrm>
            <a:off x="0" y="0"/>
            <a:ext cx="9144000" cy="6858000"/>
          </a:xfrm>
          <a:noFill/>
          <a:ln/>
        </p:spPr>
      </p:pic>
      <p:sp>
        <p:nvSpPr>
          <p:cNvPr id="16" name="Slide Number Placeholder 15"/>
          <p:cNvSpPr>
            <a:spLocks noGrp="1"/>
          </p:cNvSpPr>
          <p:nvPr>
            <p:ph type="sldNum" sz="quarter" idx="12"/>
          </p:nvPr>
        </p:nvSpPr>
        <p:spPr/>
        <p:txBody>
          <a:bodyPr/>
          <a:lstStyle/>
          <a:p>
            <a:fld id="{E67F8DF3-A9AF-4358-9E61-225F7D43792D}" type="slidenum">
              <a:rPr lang="en-US" smtClean="0"/>
              <a:pPr/>
              <a:t>7</a:t>
            </a:fld>
            <a:endParaRPr lang="en-US"/>
          </a:p>
        </p:txBody>
      </p:sp>
      <p:sp>
        <p:nvSpPr>
          <p:cNvPr id="7" name="Oval 6"/>
          <p:cNvSpPr/>
          <p:nvPr/>
        </p:nvSpPr>
        <p:spPr bwMode="auto">
          <a:xfrm rot="835663">
            <a:off x="4203774" y="2814956"/>
            <a:ext cx="2057400" cy="990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
        <p:nvSpPr>
          <p:cNvPr id="8" name="Rectangle 7"/>
          <p:cNvSpPr/>
          <p:nvPr/>
        </p:nvSpPr>
        <p:spPr>
          <a:xfrm>
            <a:off x="228600" y="5095973"/>
            <a:ext cx="3810000" cy="1200329"/>
          </a:xfrm>
          <a:prstGeom prst="rect">
            <a:avLst/>
          </a:prstGeom>
          <a:solidFill>
            <a:schemeClr val="bg1"/>
          </a:solidFill>
          <a:ln>
            <a:solidFill>
              <a:schemeClr val="tx1"/>
            </a:solidFill>
          </a:ln>
        </p:spPr>
        <p:txBody>
          <a:bodyPr wrap="square">
            <a:spAutoFit/>
          </a:bodyPr>
          <a:lstStyle/>
          <a:p>
            <a:r>
              <a:rPr lang="en-US" sz="2400" dirty="0"/>
              <a:t>Jews and Samaritans have no dealings with each other. </a:t>
            </a:r>
            <a:br>
              <a:rPr lang="en-US" sz="2400" dirty="0"/>
            </a:br>
            <a:r>
              <a:rPr lang="en-US" sz="2400" dirty="0"/>
              <a:t>John 4:9; Luke 9:51-54</a:t>
            </a:r>
          </a:p>
        </p:txBody>
      </p:sp>
      <p:cxnSp>
        <p:nvCxnSpPr>
          <p:cNvPr id="10" name="Straight Connector 9"/>
          <p:cNvCxnSpPr/>
          <p:nvPr/>
        </p:nvCxnSpPr>
        <p:spPr>
          <a:xfrm flipV="1">
            <a:off x="3352800" y="3581400"/>
            <a:ext cx="1905000" cy="152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CC3C-0EFF-42D3-B815-8BF012BF20D7}"/>
              </a:ext>
            </a:extLst>
          </p:cNvPr>
          <p:cNvSpPr>
            <a:spLocks noGrp="1"/>
          </p:cNvSpPr>
          <p:nvPr>
            <p:ph type="title"/>
          </p:nvPr>
        </p:nvSpPr>
        <p:spPr>
          <a:xfrm>
            <a:off x="685346" y="740882"/>
            <a:ext cx="7765322" cy="707886"/>
          </a:xfrm>
        </p:spPr>
        <p:txBody>
          <a:bodyPr>
            <a:spAutoFit/>
          </a:bodyPr>
          <a:lstStyle/>
          <a:p>
            <a:r>
              <a:rPr lang="en-US" dirty="0">
                <a:solidFill>
                  <a:schemeClr val="tx1"/>
                </a:solidFill>
              </a:rPr>
              <a:t>Jews And The Samaritans</a:t>
            </a:r>
          </a:p>
        </p:txBody>
      </p:sp>
      <p:sp>
        <p:nvSpPr>
          <p:cNvPr id="3" name="Content Placeholder 2">
            <a:extLst>
              <a:ext uri="{FF2B5EF4-FFF2-40B4-BE49-F238E27FC236}">
                <a16:creationId xmlns:a16="http://schemas.microsoft.com/office/drawing/2014/main" id="{0BD8A66F-6720-4E1F-891B-99FFBD6594B7}"/>
              </a:ext>
            </a:extLst>
          </p:cNvPr>
          <p:cNvSpPr>
            <a:spLocks noGrp="1"/>
          </p:cNvSpPr>
          <p:nvPr>
            <p:ph idx="1"/>
          </p:nvPr>
        </p:nvSpPr>
        <p:spPr>
          <a:xfrm>
            <a:off x="685346" y="1732450"/>
            <a:ext cx="7765322" cy="4872103"/>
          </a:xfrm>
        </p:spPr>
        <p:txBody>
          <a:bodyPr>
            <a:spAutoFit/>
          </a:bodyPr>
          <a:lstStyle/>
          <a:p>
            <a:r>
              <a:rPr lang="en-US" sz="3200" dirty="0">
                <a:solidFill>
                  <a:schemeClr val="tx1"/>
                </a:solidFill>
              </a:rPr>
              <a:t>Rebuilding of the Temple. Ezra 4</a:t>
            </a:r>
          </a:p>
          <a:p>
            <a:r>
              <a:rPr lang="en-US" sz="3200" dirty="0">
                <a:solidFill>
                  <a:schemeClr val="tx1"/>
                </a:solidFill>
              </a:rPr>
              <a:t>Rebuilding the Walls. Nehemiah 2:10</a:t>
            </a:r>
          </a:p>
          <a:p>
            <a:pPr lvl="1"/>
            <a:r>
              <a:rPr lang="en-US" sz="2800" dirty="0">
                <a:solidFill>
                  <a:schemeClr val="tx1"/>
                </a:solidFill>
              </a:rPr>
              <a:t>A grandson of the high priest, Eliashib, had married a daughter of Sanballat, the governor of the province of Samaria. Nehemiah 13:28-29</a:t>
            </a:r>
          </a:p>
          <a:p>
            <a:pPr lvl="1"/>
            <a:r>
              <a:rPr lang="en-US" sz="2800" dirty="0">
                <a:solidFill>
                  <a:schemeClr val="tx1"/>
                </a:solidFill>
              </a:rPr>
              <a:t>Sanballat then had a temple built on Mount Gerizim in which his son-in-law Eliashib could function. </a:t>
            </a:r>
            <a:r>
              <a:rPr lang="en-US" sz="2000" dirty="0">
                <a:solidFill>
                  <a:schemeClr val="tx1"/>
                </a:solidFill>
              </a:rPr>
              <a:t>(Josephus</a:t>
            </a:r>
            <a:r>
              <a:rPr lang="en-US" sz="2000" dirty="0">
                <a:solidFill>
                  <a:schemeClr val="tx1"/>
                </a:solidFill>
                <a:effectLst/>
              </a:rPr>
              <a:t>, Antiquities of the Jews 11.302ff., 13.255ff.; Wars of the Jews 1.62ff.)</a:t>
            </a:r>
            <a:endParaRPr lang="en-US" sz="2000" dirty="0">
              <a:solidFill>
                <a:schemeClr val="tx1"/>
              </a:solidFill>
            </a:endParaRPr>
          </a:p>
        </p:txBody>
      </p:sp>
      <p:sp>
        <p:nvSpPr>
          <p:cNvPr id="4" name="Slide Number Placeholder 3">
            <a:extLst>
              <a:ext uri="{FF2B5EF4-FFF2-40B4-BE49-F238E27FC236}">
                <a16:creationId xmlns:a16="http://schemas.microsoft.com/office/drawing/2014/main" id="{D9FDAA2B-69AF-470D-9D63-8627388F2610}"/>
              </a:ext>
            </a:extLst>
          </p:cNvPr>
          <p:cNvSpPr>
            <a:spLocks noGrp="1"/>
          </p:cNvSpPr>
          <p:nvPr>
            <p:ph type="sldNum" sz="quarter" idx="12"/>
          </p:nvPr>
        </p:nvSpPr>
        <p:spPr/>
        <p:txBody>
          <a:bodyPr/>
          <a:lstStyle/>
          <a:p>
            <a:fld id="{E67F8DF3-A9AF-4358-9E61-225F7D43792D}" type="slidenum">
              <a:rPr lang="en-US" smtClean="0"/>
              <a:pPr/>
              <a:t>8</a:t>
            </a:fld>
            <a:endParaRPr lang="en-US"/>
          </a:p>
        </p:txBody>
      </p:sp>
    </p:spTree>
    <p:extLst>
      <p:ext uri="{BB962C8B-B14F-4D97-AF65-F5344CB8AC3E}">
        <p14:creationId xmlns:p14="http://schemas.microsoft.com/office/powerpoint/2010/main" val="213728285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CC3C-0EFF-42D3-B815-8BF012BF20D7}"/>
              </a:ext>
            </a:extLst>
          </p:cNvPr>
          <p:cNvSpPr>
            <a:spLocks noGrp="1"/>
          </p:cNvSpPr>
          <p:nvPr>
            <p:ph type="title"/>
          </p:nvPr>
        </p:nvSpPr>
        <p:spPr>
          <a:xfrm>
            <a:off x="685346" y="740882"/>
            <a:ext cx="7765322" cy="707886"/>
          </a:xfrm>
        </p:spPr>
        <p:txBody>
          <a:bodyPr>
            <a:spAutoFit/>
          </a:bodyPr>
          <a:lstStyle/>
          <a:p>
            <a:r>
              <a:rPr lang="en-US" dirty="0">
                <a:solidFill>
                  <a:schemeClr val="tx1"/>
                </a:solidFill>
              </a:rPr>
              <a:t>Jews And The Samaritans</a:t>
            </a:r>
          </a:p>
        </p:txBody>
      </p:sp>
      <p:sp>
        <p:nvSpPr>
          <p:cNvPr id="3" name="Content Placeholder 2">
            <a:extLst>
              <a:ext uri="{FF2B5EF4-FFF2-40B4-BE49-F238E27FC236}">
                <a16:creationId xmlns:a16="http://schemas.microsoft.com/office/drawing/2014/main" id="{0BD8A66F-6720-4E1F-891B-99FFBD6594B7}"/>
              </a:ext>
            </a:extLst>
          </p:cNvPr>
          <p:cNvSpPr>
            <a:spLocks noGrp="1"/>
          </p:cNvSpPr>
          <p:nvPr>
            <p:ph idx="1"/>
          </p:nvPr>
        </p:nvSpPr>
        <p:spPr>
          <a:xfrm>
            <a:off x="152400" y="1447800"/>
            <a:ext cx="8839200" cy="4872103"/>
          </a:xfrm>
        </p:spPr>
        <p:txBody>
          <a:bodyPr wrap="square">
            <a:spAutoFit/>
          </a:bodyPr>
          <a:lstStyle/>
          <a:p>
            <a:r>
              <a:rPr lang="en-US" sz="2800" dirty="0">
                <a:solidFill>
                  <a:schemeClr val="tx1"/>
                </a:solidFill>
              </a:rPr>
              <a:t>“According to John McKenzie in his Dictionary of the Bible, the Samaritans later allied themselves with the Seleucids in the Maccabean wars and in 108 B.C. the Jews destroyed the Samaritan temple and ravaged the territory.” John Hyrcanus besieged Mount Gerizim and destroyed the city.</a:t>
            </a:r>
          </a:p>
          <a:p>
            <a:r>
              <a:rPr lang="en-US" sz="2800" dirty="0">
                <a:solidFill>
                  <a:schemeClr val="tx1"/>
                </a:solidFill>
              </a:rPr>
              <a:t>“Around the time of Jesus’ birth, a band of Samaritans profaned the Temple in Jerusalem by scattering the bones of dead people in the sanctuary.”</a:t>
            </a:r>
            <a:br>
              <a:rPr lang="en-US" sz="2800" dirty="0">
                <a:solidFill>
                  <a:schemeClr val="tx1"/>
                </a:solidFill>
              </a:rPr>
            </a:br>
            <a:br>
              <a:rPr lang="en-US" sz="2800" dirty="0">
                <a:solidFill>
                  <a:schemeClr val="tx1"/>
                </a:solidFill>
              </a:rPr>
            </a:br>
            <a:r>
              <a:rPr lang="en-US" dirty="0">
                <a:solidFill>
                  <a:schemeClr val="tx1"/>
                </a:solidFill>
              </a:rPr>
              <a:t>(https://www.franciscanmedia.org/the-rift-between-jews-and-samaritans/)</a:t>
            </a:r>
          </a:p>
        </p:txBody>
      </p:sp>
      <p:sp>
        <p:nvSpPr>
          <p:cNvPr id="4" name="Slide Number Placeholder 3">
            <a:extLst>
              <a:ext uri="{FF2B5EF4-FFF2-40B4-BE49-F238E27FC236}">
                <a16:creationId xmlns:a16="http://schemas.microsoft.com/office/drawing/2014/main" id="{D9FDAA2B-69AF-470D-9D63-8627388F2610}"/>
              </a:ext>
            </a:extLst>
          </p:cNvPr>
          <p:cNvSpPr>
            <a:spLocks noGrp="1"/>
          </p:cNvSpPr>
          <p:nvPr>
            <p:ph type="sldNum" sz="quarter" idx="12"/>
          </p:nvPr>
        </p:nvSpPr>
        <p:spPr/>
        <p:txBody>
          <a:bodyPr/>
          <a:lstStyle/>
          <a:p>
            <a:fld id="{E67F8DF3-A9AF-4358-9E61-225F7D43792D}" type="slidenum">
              <a:rPr lang="en-US" smtClean="0"/>
              <a:pPr/>
              <a:t>9</a:t>
            </a:fld>
            <a:endParaRPr lang="en-US"/>
          </a:p>
        </p:txBody>
      </p:sp>
    </p:spTree>
    <p:extLst>
      <p:ext uri="{BB962C8B-B14F-4D97-AF65-F5344CB8AC3E}">
        <p14:creationId xmlns:p14="http://schemas.microsoft.com/office/powerpoint/2010/main" val="402360668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3252</TotalTime>
  <Words>576</Words>
  <Application>Microsoft Office PowerPoint</Application>
  <PresentationFormat>On-screen Show (4:3)</PresentationFormat>
  <Paragraphs>69</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Calisto MT</vt:lpstr>
      <vt:lpstr>Garamond</vt:lpstr>
      <vt:lpstr>Wingdings 2</vt:lpstr>
      <vt:lpstr>Slate</vt:lpstr>
      <vt:lpstr>Preaching Christ  In Samaria</vt:lpstr>
      <vt:lpstr>PowerPoint Presentation</vt:lpstr>
      <vt:lpstr>PowerPoint Presentation</vt:lpstr>
      <vt:lpstr>PowerPoint Presentation</vt:lpstr>
      <vt:lpstr>PowerPoint Presentation</vt:lpstr>
      <vt:lpstr>PowerPoint Presentation</vt:lpstr>
      <vt:lpstr>PowerPoint Presentation</vt:lpstr>
      <vt:lpstr>Jews And The Samaritans</vt:lpstr>
      <vt:lpstr>Jews And The Samaritans</vt:lpstr>
      <vt:lpstr>Jesus And The Samaritans</vt:lpstr>
      <vt:lpstr>PowerPoint Presentation</vt:lpstr>
      <vt:lpstr>Philip And The Samaritans Acts 8 … Transition</vt:lpstr>
      <vt:lpstr>Philip And The Samaritans Acts 8 … Transition</vt:lpstr>
      <vt:lpstr>What It Means To Preach Christ Acts 8:35</vt:lpstr>
      <vt:lpstr>What It Means To Preach Christ Acts 8</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Christ In Samaria (3)</dc:title>
  <dc:creator>Micky Galloway</dc:creator>
  <cp:lastModifiedBy>Richard Lidh</cp:lastModifiedBy>
  <cp:revision>34</cp:revision>
  <cp:lastPrinted>2020-06-28T00:40:22Z</cp:lastPrinted>
  <dcterms:created xsi:type="dcterms:W3CDTF">2010-05-29T16:15:16Z</dcterms:created>
  <dcterms:modified xsi:type="dcterms:W3CDTF">2020-06-28T00:40:25Z</dcterms:modified>
</cp:coreProperties>
</file>